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2" r:id="rId5"/>
    <p:sldId id="259" r:id="rId6"/>
    <p:sldId id="261" r:id="rId7"/>
    <p:sldId id="260"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a:srgbClr val="FFCC00"/>
    <a:srgbClr val="1AC1D8"/>
    <a:srgbClr val="9966FF"/>
    <a:srgbClr val="FF0066"/>
    <a:srgbClr val="00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576" autoAdjust="0"/>
  </p:normalViewPr>
  <p:slideViewPr>
    <p:cSldViewPr>
      <p:cViewPr>
        <p:scale>
          <a:sx n="70" d="100"/>
          <a:sy n="70" d="100"/>
        </p:scale>
        <p:origin x="-116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30A173F3-D177-48B6-B075-AB6C59E97289}" type="datetimeFigureOut">
              <a:rPr lang="en-AU" smtClean="0"/>
              <a:pPr/>
              <a:t>24/11/2010</a:t>
            </a:fld>
            <a:endParaRPr lang="en-AU"/>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AU"/>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3A5F32AF-CE3B-43F2-B9BF-D2A6D9EEF464}"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0A173F3-D177-48B6-B075-AB6C59E97289}" type="datetimeFigureOut">
              <a:rPr lang="en-AU" smtClean="0"/>
              <a:pPr/>
              <a:t>24/11/2010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A5F32AF-CE3B-43F2-B9BF-D2A6D9EEF464}"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0A173F3-D177-48B6-B075-AB6C59E97289}" type="datetimeFigureOut">
              <a:rPr lang="en-AU" smtClean="0"/>
              <a:pPr/>
              <a:t>24/11/2010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A5F32AF-CE3B-43F2-B9BF-D2A6D9EEF464}"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30A173F3-D177-48B6-B075-AB6C59E97289}" type="datetimeFigureOut">
              <a:rPr lang="en-AU" smtClean="0"/>
              <a:pPr/>
              <a:t>24/11/2010</a:t>
            </a:fld>
            <a:endParaRPr lang="en-AU"/>
          </a:p>
        </p:txBody>
      </p:sp>
      <p:sp>
        <p:nvSpPr>
          <p:cNvPr id="9" name="Slide Number Placeholder 8"/>
          <p:cNvSpPr>
            <a:spLocks noGrp="1"/>
          </p:cNvSpPr>
          <p:nvPr>
            <p:ph type="sldNum" sz="quarter" idx="15"/>
          </p:nvPr>
        </p:nvSpPr>
        <p:spPr/>
        <p:txBody>
          <a:bodyPr rtlCol="0"/>
          <a:lstStyle/>
          <a:p>
            <a:fld id="{3A5F32AF-CE3B-43F2-B9BF-D2A6D9EEF464}" type="slidenum">
              <a:rPr lang="en-AU" smtClean="0"/>
              <a:pPr/>
              <a:t>‹#›</a:t>
            </a:fld>
            <a:endParaRPr lang="en-AU"/>
          </a:p>
        </p:txBody>
      </p:sp>
      <p:sp>
        <p:nvSpPr>
          <p:cNvPr id="10" name="Footer Placeholder 9"/>
          <p:cNvSpPr>
            <a:spLocks noGrp="1"/>
          </p:cNvSpPr>
          <p:nvPr>
            <p:ph type="ftr" sz="quarter" idx="16"/>
          </p:nvPr>
        </p:nvSpPr>
        <p:spPr/>
        <p:txBody>
          <a:bodyPr rtlCol="0"/>
          <a:lstStyle/>
          <a:p>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30A173F3-D177-48B6-B075-AB6C59E97289}" type="datetimeFigureOut">
              <a:rPr lang="en-AU" smtClean="0"/>
              <a:pPr/>
              <a:t>24/11/2010</a:t>
            </a:fld>
            <a:endParaRPr lang="en-AU"/>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AU"/>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3A5F32AF-CE3B-43F2-B9BF-D2A6D9EEF464}" type="slidenum">
              <a:rPr lang="en-AU" smtClean="0"/>
              <a:pPr/>
              <a:t>‹#›</a:t>
            </a:fld>
            <a:endParaRPr lang="en-A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0A173F3-D177-48B6-B075-AB6C59E97289}" type="datetimeFigureOut">
              <a:rPr lang="en-AU" smtClean="0"/>
              <a:pPr/>
              <a:t>24/11/2010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A5F32AF-CE3B-43F2-B9BF-D2A6D9EEF464}" type="slidenum">
              <a:rPr lang="en-AU" smtClean="0"/>
              <a:pPr/>
              <a:t>‹#›</a:t>
            </a:fld>
            <a:endParaRPr lang="en-AU"/>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30A173F3-D177-48B6-B075-AB6C59E97289}" type="datetimeFigureOut">
              <a:rPr lang="en-AU" smtClean="0"/>
              <a:pPr/>
              <a:t>24/11/2010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A5F32AF-CE3B-43F2-B9BF-D2A6D9EEF464}" type="slidenum">
              <a:rPr lang="en-AU" smtClean="0"/>
              <a:pPr/>
              <a:t>‹#›</a:t>
            </a:fld>
            <a:endParaRPr lang="en-AU"/>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30A173F3-D177-48B6-B075-AB6C59E97289}" type="datetimeFigureOut">
              <a:rPr lang="en-AU" smtClean="0"/>
              <a:pPr/>
              <a:t>24/11/2010</a:t>
            </a:fld>
            <a:endParaRPr lang="en-AU"/>
          </a:p>
        </p:txBody>
      </p:sp>
      <p:sp>
        <p:nvSpPr>
          <p:cNvPr id="7" name="Slide Number Placeholder 6"/>
          <p:cNvSpPr>
            <a:spLocks noGrp="1"/>
          </p:cNvSpPr>
          <p:nvPr>
            <p:ph type="sldNum" sz="quarter" idx="11"/>
          </p:nvPr>
        </p:nvSpPr>
        <p:spPr/>
        <p:txBody>
          <a:bodyPr rtlCol="0"/>
          <a:lstStyle/>
          <a:p>
            <a:fld id="{3A5F32AF-CE3B-43F2-B9BF-D2A6D9EEF464}" type="slidenum">
              <a:rPr lang="en-AU" smtClean="0"/>
              <a:pPr/>
              <a:t>‹#›</a:t>
            </a:fld>
            <a:endParaRPr lang="en-AU"/>
          </a:p>
        </p:txBody>
      </p:sp>
      <p:sp>
        <p:nvSpPr>
          <p:cNvPr id="8" name="Footer Placeholder 7"/>
          <p:cNvSpPr>
            <a:spLocks noGrp="1"/>
          </p:cNvSpPr>
          <p:nvPr>
            <p:ph type="ftr" sz="quarter" idx="12"/>
          </p:nvPr>
        </p:nvSpPr>
        <p:spPr/>
        <p:txBody>
          <a:bodyPr rtlCol="0"/>
          <a:lstStyle/>
          <a:p>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A173F3-D177-48B6-B075-AB6C59E97289}" type="datetimeFigureOut">
              <a:rPr lang="en-AU" smtClean="0"/>
              <a:pPr/>
              <a:t>24/11/2010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A5F32AF-CE3B-43F2-B9BF-D2A6D9EEF464}"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30A173F3-D177-48B6-B075-AB6C59E97289}" type="datetimeFigureOut">
              <a:rPr lang="en-AU" smtClean="0"/>
              <a:pPr/>
              <a:t>24/11/2010</a:t>
            </a:fld>
            <a:endParaRPr lang="en-AU"/>
          </a:p>
        </p:txBody>
      </p:sp>
      <p:sp>
        <p:nvSpPr>
          <p:cNvPr id="22" name="Slide Number Placeholder 21"/>
          <p:cNvSpPr>
            <a:spLocks noGrp="1"/>
          </p:cNvSpPr>
          <p:nvPr>
            <p:ph type="sldNum" sz="quarter" idx="15"/>
          </p:nvPr>
        </p:nvSpPr>
        <p:spPr/>
        <p:txBody>
          <a:bodyPr rtlCol="0"/>
          <a:lstStyle/>
          <a:p>
            <a:fld id="{3A5F32AF-CE3B-43F2-B9BF-D2A6D9EEF464}" type="slidenum">
              <a:rPr lang="en-AU" smtClean="0"/>
              <a:pPr/>
              <a:t>‹#›</a:t>
            </a:fld>
            <a:endParaRPr lang="en-AU"/>
          </a:p>
        </p:txBody>
      </p:sp>
      <p:sp>
        <p:nvSpPr>
          <p:cNvPr id="23" name="Footer Placeholder 22"/>
          <p:cNvSpPr>
            <a:spLocks noGrp="1"/>
          </p:cNvSpPr>
          <p:nvPr>
            <p:ph type="ftr" sz="quarter" idx="16"/>
          </p:nvPr>
        </p:nvSpPr>
        <p:spPr/>
        <p:txBody>
          <a:bodyPr rtlCol="0"/>
          <a:lstStyle/>
          <a:p>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30A173F3-D177-48B6-B075-AB6C59E97289}" type="datetimeFigureOut">
              <a:rPr lang="en-AU" smtClean="0"/>
              <a:pPr/>
              <a:t>24/11/2010</a:t>
            </a:fld>
            <a:endParaRPr lang="en-AU"/>
          </a:p>
        </p:txBody>
      </p:sp>
      <p:sp>
        <p:nvSpPr>
          <p:cNvPr id="18" name="Slide Number Placeholder 17"/>
          <p:cNvSpPr>
            <a:spLocks noGrp="1"/>
          </p:cNvSpPr>
          <p:nvPr>
            <p:ph type="sldNum" sz="quarter" idx="11"/>
          </p:nvPr>
        </p:nvSpPr>
        <p:spPr/>
        <p:txBody>
          <a:bodyPr rtlCol="0"/>
          <a:lstStyle/>
          <a:p>
            <a:fld id="{3A5F32AF-CE3B-43F2-B9BF-D2A6D9EEF464}" type="slidenum">
              <a:rPr lang="en-AU" smtClean="0"/>
              <a:pPr/>
              <a:t>‹#›</a:t>
            </a:fld>
            <a:endParaRPr lang="en-AU"/>
          </a:p>
        </p:txBody>
      </p:sp>
      <p:sp>
        <p:nvSpPr>
          <p:cNvPr id="21" name="Footer Placeholder 20"/>
          <p:cNvSpPr>
            <a:spLocks noGrp="1"/>
          </p:cNvSpPr>
          <p:nvPr>
            <p:ph type="ftr" sz="quarter" idx="12"/>
          </p:nvPr>
        </p:nvSpPr>
        <p:spPr/>
        <p:txBody>
          <a:bodyPr rtlCol="0"/>
          <a:lstStyle/>
          <a:p>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30A173F3-D177-48B6-B075-AB6C59E97289}" type="datetimeFigureOut">
              <a:rPr lang="en-AU" smtClean="0"/>
              <a:pPr/>
              <a:t>24/11/2010</a:t>
            </a:fld>
            <a:endParaRPr lang="en-AU"/>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AU"/>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A5F32AF-CE3B-43F2-B9BF-D2A6D9EEF464}"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hyperlink" Target="http://www.mad4maths.com/5_x_multiplication_table_math_game/"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www.cs.cmu.edu/~spok/grimmtmp/044.txt"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3124200"/>
            <a:ext cx="6172200" cy="1240904"/>
          </a:xfrm>
        </p:spPr>
        <p:txBody>
          <a:bodyPr>
            <a:normAutofit/>
          </a:bodyPr>
          <a:lstStyle/>
          <a:p>
            <a:r>
              <a:rPr lang="en-AU" sz="5400" b="1" u="sng" dirty="0">
                <a:solidFill>
                  <a:srgbClr val="7030A0"/>
                </a:solidFill>
                <a:latin typeface="Broadway" pitchFamily="82" charset="0"/>
              </a:rPr>
              <a:t>WEB</a:t>
            </a:r>
            <a:r>
              <a:rPr lang="en-AU" sz="5400" b="1" u="sng" dirty="0">
                <a:solidFill>
                  <a:srgbClr val="92D050"/>
                </a:solidFill>
                <a:latin typeface="Broadway" pitchFamily="82" charset="0"/>
              </a:rPr>
              <a:t> QUEST</a:t>
            </a:r>
            <a:endParaRPr lang="en-AU" sz="5400" dirty="0">
              <a:solidFill>
                <a:srgbClr val="92D050"/>
              </a:solidFill>
              <a:latin typeface="Broadway" pitchFamily="82" charset="0"/>
            </a:endParaRPr>
          </a:p>
        </p:txBody>
      </p:sp>
      <p:sp>
        <p:nvSpPr>
          <p:cNvPr id="3" name="Subtitle 2"/>
          <p:cNvSpPr>
            <a:spLocks noGrp="1"/>
          </p:cNvSpPr>
          <p:nvPr>
            <p:ph type="subTitle" idx="1"/>
          </p:nvPr>
        </p:nvSpPr>
        <p:spPr>
          <a:xfrm>
            <a:off x="2286000" y="4365104"/>
            <a:ext cx="6172200" cy="1656184"/>
          </a:xfrm>
        </p:spPr>
        <p:txBody>
          <a:bodyPr>
            <a:noAutofit/>
          </a:bodyPr>
          <a:lstStyle/>
          <a:p>
            <a:pPr algn="ctr"/>
            <a:r>
              <a:rPr lang="en-AU" sz="3200" dirty="0" smtClean="0">
                <a:solidFill>
                  <a:srgbClr val="92D050"/>
                </a:solidFill>
                <a:latin typeface="Britannic Bold" pitchFamily="34" charset="0"/>
              </a:rPr>
              <a:t>Anna Myles-</a:t>
            </a:r>
            <a:r>
              <a:rPr lang="en-AU" sz="3200" dirty="0">
                <a:solidFill>
                  <a:srgbClr val="92D050"/>
                </a:solidFill>
                <a:latin typeface="Britannic Bold" pitchFamily="34" charset="0"/>
              </a:rPr>
              <a:t>D</a:t>
            </a:r>
            <a:r>
              <a:rPr lang="en-AU" sz="3200" dirty="0" smtClean="0">
                <a:solidFill>
                  <a:srgbClr val="92D050"/>
                </a:solidFill>
                <a:latin typeface="Britannic Bold" pitchFamily="34" charset="0"/>
              </a:rPr>
              <a:t>avidson and </a:t>
            </a:r>
            <a:r>
              <a:rPr lang="en-AU" sz="3200" dirty="0" smtClean="0">
                <a:solidFill>
                  <a:srgbClr val="7030A0"/>
                </a:solidFill>
                <a:latin typeface="Britannic Bold" pitchFamily="34" charset="0"/>
              </a:rPr>
              <a:t>Jessica Tomlinson-Russell!!!</a:t>
            </a:r>
          </a:p>
          <a:p>
            <a:pPr algn="ctr"/>
            <a:r>
              <a:rPr lang="en-AU" sz="3200" dirty="0" smtClean="0">
                <a:solidFill>
                  <a:srgbClr val="7030A0"/>
                </a:solidFill>
                <a:latin typeface="Britannic Bold" pitchFamily="34" charset="0"/>
              </a:rPr>
              <a:t>Grade 5</a:t>
            </a:r>
            <a:endParaRPr lang="en-AU" sz="3200" dirty="0">
              <a:solidFill>
                <a:srgbClr val="7030A0"/>
              </a:solidFill>
              <a:latin typeface="Britannic Bold" pitchFamily="34" charset="0"/>
            </a:endParaRPr>
          </a:p>
        </p:txBody>
      </p:sp>
      <p:pic>
        <p:nvPicPr>
          <p:cNvPr id="1026" name="Picture 2" descr="S:\Students\Teacher to Student\Room  4\2010 PHOTOS\CLASS PICS\100_5746.JPG"/>
          <p:cNvPicPr>
            <a:picLocks noChangeAspect="1" noChangeArrowheads="1"/>
          </p:cNvPicPr>
          <p:nvPr/>
        </p:nvPicPr>
        <p:blipFill>
          <a:blip r:embed="rId3" cstate="print"/>
          <a:srcRect/>
          <a:stretch>
            <a:fillRect/>
          </a:stretch>
        </p:blipFill>
        <p:spPr bwMode="auto">
          <a:xfrm>
            <a:off x="899592" y="764704"/>
            <a:ext cx="2880320" cy="2232248"/>
          </a:xfrm>
          <a:prstGeom prst="rect">
            <a:avLst/>
          </a:prstGeom>
          <a:noFill/>
          <a:ln>
            <a:solidFill>
              <a:srgbClr val="92D050"/>
            </a:solidFill>
          </a:ln>
        </p:spPr>
      </p:pic>
      <p:sp>
        <p:nvSpPr>
          <p:cNvPr id="5" name="TextBox 4"/>
          <p:cNvSpPr txBox="1"/>
          <p:nvPr/>
        </p:nvSpPr>
        <p:spPr>
          <a:xfrm>
            <a:off x="4067944" y="1340768"/>
            <a:ext cx="1296144" cy="369332"/>
          </a:xfrm>
          <a:prstGeom prst="rect">
            <a:avLst/>
          </a:prstGeom>
          <a:noFill/>
        </p:spPr>
        <p:txBody>
          <a:bodyPr wrap="square" rtlCol="0">
            <a:spAutoFit/>
          </a:bodyPr>
          <a:lstStyle/>
          <a:p>
            <a:r>
              <a:rPr lang="en-AU" dirty="0" smtClean="0">
                <a:hlinkClick r:id="" action="ppaction://hlinkshowjump?jump=nextslide"/>
              </a:rPr>
              <a:t>Next</a:t>
            </a:r>
            <a:r>
              <a:rPr lang="en-AU" dirty="0" smtClean="0">
                <a:solidFill>
                  <a:srgbClr val="FFC000"/>
                </a:solidFill>
                <a:hlinkClick r:id="" action="ppaction://hlinkshowjump?jump=nextslide"/>
              </a:rPr>
              <a:t> page</a:t>
            </a:r>
            <a:endParaRPr lang="en-AU" dirty="0">
              <a:solidFill>
                <a:srgbClr val="FFC000"/>
              </a:solidFill>
            </a:endParaRPr>
          </a:p>
        </p:txBody>
      </p:sp>
      <p:pic>
        <p:nvPicPr>
          <p:cNvPr id="4" name="Picture 2" descr="S:\Students\Teacher to Student\Room  4\2010 PHOTOS\CLASS PICS\100_5759.JPG"/>
          <p:cNvPicPr>
            <a:picLocks noChangeAspect="1" noChangeArrowheads="1"/>
          </p:cNvPicPr>
          <p:nvPr/>
        </p:nvPicPr>
        <p:blipFill>
          <a:blip r:embed="rId4" cstate="print"/>
          <a:srcRect/>
          <a:stretch>
            <a:fillRect/>
          </a:stretch>
        </p:blipFill>
        <p:spPr bwMode="auto">
          <a:xfrm>
            <a:off x="5652120" y="764704"/>
            <a:ext cx="2982551" cy="2173747"/>
          </a:xfrm>
          <a:prstGeom prst="rect">
            <a:avLst/>
          </a:prstGeom>
          <a:noFill/>
          <a:ln>
            <a:solidFill>
              <a:srgbClr val="7030A0"/>
            </a:solidFill>
          </a:ln>
        </p:spPr>
      </p:pic>
    </p:spTree>
  </p:cSld>
  <p:clrMapOvr>
    <a:masterClrMapping/>
  </p:clrMapOvr>
  <p:transition>
    <p:pull dir="ru"/>
    <p:sndAc>
      <p:stSnd>
        <p:snd r:embed="rId2" name="laser.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000" y="3105835"/>
            <a:ext cx="4572000" cy="369332"/>
          </a:xfrm>
          <a:prstGeom prst="rect">
            <a:avLst/>
          </a:prstGeom>
        </p:spPr>
        <p:txBody>
          <a:bodyPr>
            <a:spAutoFit/>
          </a:bodyPr>
          <a:lstStyle/>
          <a:p>
            <a:r>
              <a:rPr lang="en-AU" dirty="0" smtClean="0">
                <a:hlinkClick r:id="rId3"/>
              </a:rPr>
              <a:t>Maths game</a:t>
            </a:r>
            <a:endParaRPr lang="en-AU" dirty="0"/>
          </a:p>
        </p:txBody>
      </p:sp>
      <p:sp>
        <p:nvSpPr>
          <p:cNvPr id="6" name="TextBox 5"/>
          <p:cNvSpPr txBox="1"/>
          <p:nvPr/>
        </p:nvSpPr>
        <p:spPr>
          <a:xfrm rot="10800000" flipV="1">
            <a:off x="1547664" y="956048"/>
            <a:ext cx="6696744" cy="769441"/>
          </a:xfrm>
          <a:prstGeom prst="rect">
            <a:avLst/>
          </a:prstGeom>
          <a:noFill/>
        </p:spPr>
        <p:txBody>
          <a:bodyPr wrap="square" rtlCol="0">
            <a:spAutoFit/>
          </a:bodyPr>
          <a:lstStyle/>
          <a:p>
            <a:pPr algn="just"/>
            <a:r>
              <a:rPr lang="en-AU" sz="4400" b="1" dirty="0" smtClean="0">
                <a:solidFill>
                  <a:srgbClr val="FFC000"/>
                </a:solidFill>
                <a:latin typeface="Broadway" pitchFamily="82" charset="0"/>
              </a:rPr>
              <a:t>Whack a mouse</a:t>
            </a:r>
            <a:endParaRPr lang="en-AU" sz="4400" b="1" dirty="0">
              <a:solidFill>
                <a:srgbClr val="FFC000"/>
              </a:solidFill>
              <a:latin typeface="Broadway" pitchFamily="82" charset="0"/>
            </a:endParaRPr>
          </a:p>
        </p:txBody>
      </p:sp>
      <p:pic>
        <p:nvPicPr>
          <p:cNvPr id="2053" name="Picture 5" descr="D:\Users\TOM0003\AppData\Local\Microsoft\Windows\Temporary Internet Files\Content.IE5\9X4J50W5\MC900417366[1].wmf"/>
          <p:cNvPicPr>
            <a:picLocks noChangeAspect="1" noChangeArrowheads="1"/>
          </p:cNvPicPr>
          <p:nvPr/>
        </p:nvPicPr>
        <p:blipFill>
          <a:blip r:embed="rId4" cstate="print"/>
          <a:srcRect/>
          <a:stretch>
            <a:fillRect/>
          </a:stretch>
        </p:blipFill>
        <p:spPr bwMode="auto">
          <a:xfrm>
            <a:off x="5796136" y="1897736"/>
            <a:ext cx="2664296" cy="2179336"/>
          </a:xfrm>
          <a:prstGeom prst="rect">
            <a:avLst/>
          </a:prstGeom>
          <a:noFill/>
        </p:spPr>
      </p:pic>
      <p:sp>
        <p:nvSpPr>
          <p:cNvPr id="11" name="TextBox 10"/>
          <p:cNvSpPr txBox="1"/>
          <p:nvPr/>
        </p:nvSpPr>
        <p:spPr>
          <a:xfrm>
            <a:off x="1043608" y="3645024"/>
            <a:ext cx="4608512" cy="2554545"/>
          </a:xfrm>
          <a:prstGeom prst="rect">
            <a:avLst/>
          </a:prstGeom>
          <a:noFill/>
        </p:spPr>
        <p:txBody>
          <a:bodyPr wrap="square" rtlCol="0">
            <a:spAutoFit/>
          </a:bodyPr>
          <a:lstStyle/>
          <a:p>
            <a:r>
              <a:rPr lang="en-AU" sz="1600" b="1" dirty="0" smtClean="0">
                <a:solidFill>
                  <a:srgbClr val="FFC000"/>
                </a:solidFill>
              </a:rPr>
              <a:t>The aim of the game is to get the answer right and kill the mice with the hammer. To play, you have to figure out the answer and click on the mouse who has the answer to kill them. We think that it was made for kids to help them learn their  times tables when having fun! We enjoyed the game a lot. </a:t>
            </a:r>
            <a:r>
              <a:rPr lang="en-AU" sz="1600" b="1" dirty="0" smtClean="0">
                <a:solidFill>
                  <a:srgbClr val="FFC000"/>
                </a:solidFill>
              </a:rPr>
              <a:t>We </a:t>
            </a:r>
            <a:r>
              <a:rPr lang="en-AU" sz="1600" b="1" dirty="0" smtClean="0">
                <a:solidFill>
                  <a:srgbClr val="FFC000"/>
                </a:solidFill>
              </a:rPr>
              <a:t>would recommend this game for kids who need to learn their times tables. </a:t>
            </a:r>
            <a:endParaRPr lang="en-AU" sz="1600" b="1" dirty="0">
              <a:solidFill>
                <a:srgbClr val="FFC000"/>
              </a:solidFill>
            </a:endParaRPr>
          </a:p>
        </p:txBody>
      </p:sp>
      <p:sp>
        <p:nvSpPr>
          <p:cNvPr id="12" name="TextBox 11"/>
          <p:cNvSpPr txBox="1"/>
          <p:nvPr/>
        </p:nvSpPr>
        <p:spPr>
          <a:xfrm flipH="1">
            <a:off x="179512" y="188640"/>
            <a:ext cx="1584176" cy="369332"/>
          </a:xfrm>
          <a:prstGeom prst="rect">
            <a:avLst/>
          </a:prstGeom>
          <a:noFill/>
        </p:spPr>
        <p:txBody>
          <a:bodyPr wrap="square" rtlCol="0">
            <a:spAutoFit/>
          </a:bodyPr>
          <a:lstStyle/>
          <a:p>
            <a:endParaRPr lang="en-AU"/>
          </a:p>
        </p:txBody>
      </p:sp>
      <p:sp>
        <p:nvSpPr>
          <p:cNvPr id="13" name="TextBox 12"/>
          <p:cNvSpPr txBox="1"/>
          <p:nvPr/>
        </p:nvSpPr>
        <p:spPr>
          <a:xfrm>
            <a:off x="323528" y="332656"/>
            <a:ext cx="1944216" cy="369332"/>
          </a:xfrm>
          <a:prstGeom prst="rect">
            <a:avLst/>
          </a:prstGeom>
          <a:noFill/>
        </p:spPr>
        <p:txBody>
          <a:bodyPr wrap="square" rtlCol="0">
            <a:spAutoFit/>
          </a:bodyPr>
          <a:lstStyle/>
          <a:p>
            <a:r>
              <a:rPr lang="en-AU" dirty="0" smtClean="0">
                <a:hlinkClick r:id="" action="ppaction://hlinkshowjump?jump=nextslide"/>
              </a:rPr>
              <a:t>Next page</a:t>
            </a:r>
            <a:endParaRPr lang="en-AU" dirty="0"/>
          </a:p>
        </p:txBody>
      </p:sp>
    </p:spTree>
  </p:cSld>
  <p:clrMapOvr>
    <a:masterClrMapping/>
  </p:clrMapOvr>
  <p:transition>
    <p:dissolve/>
    <p:sndAc>
      <p:stSnd>
        <p:snd r:embed="rId2" name="laser.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5184576" cy="369332"/>
          </a:xfrm>
          <a:prstGeom prst="rect">
            <a:avLst/>
          </a:prstGeom>
          <a:noFill/>
        </p:spPr>
        <p:txBody>
          <a:bodyPr wrap="square" rtlCol="0">
            <a:spAutoFit/>
          </a:bodyPr>
          <a:lstStyle/>
          <a:p>
            <a:endParaRPr lang="en-AU" dirty="0"/>
          </a:p>
        </p:txBody>
      </p:sp>
      <p:sp>
        <p:nvSpPr>
          <p:cNvPr id="4" name="TextBox 3"/>
          <p:cNvSpPr txBox="1"/>
          <p:nvPr/>
        </p:nvSpPr>
        <p:spPr>
          <a:xfrm>
            <a:off x="1115616" y="332656"/>
            <a:ext cx="6552728" cy="1323439"/>
          </a:xfrm>
          <a:prstGeom prst="rect">
            <a:avLst/>
          </a:prstGeom>
          <a:noFill/>
        </p:spPr>
        <p:txBody>
          <a:bodyPr wrap="square" rtlCol="0">
            <a:spAutoFit/>
          </a:bodyPr>
          <a:lstStyle/>
          <a:p>
            <a:pPr algn="ctr"/>
            <a:r>
              <a:rPr lang="en-AU" sz="4400" b="1" dirty="0" smtClean="0">
                <a:solidFill>
                  <a:srgbClr val="FF0000"/>
                </a:solidFill>
                <a:latin typeface="Britannic Bold" pitchFamily="34" charset="0"/>
              </a:rPr>
              <a:t>L</a:t>
            </a:r>
            <a:r>
              <a:rPr lang="en-AU" sz="4400" b="1" dirty="0" smtClean="0">
                <a:solidFill>
                  <a:srgbClr val="FFFF00"/>
                </a:solidFill>
                <a:latin typeface="Britannic Bold" pitchFamily="34" charset="0"/>
              </a:rPr>
              <a:t>e</a:t>
            </a:r>
            <a:r>
              <a:rPr lang="en-AU" sz="4400" b="1" dirty="0" smtClean="0">
                <a:solidFill>
                  <a:srgbClr val="FF0066"/>
                </a:solidFill>
                <a:latin typeface="Britannic Bold" pitchFamily="34" charset="0"/>
              </a:rPr>
              <a:t>o</a:t>
            </a:r>
            <a:r>
              <a:rPr lang="en-AU" sz="4400" b="1" dirty="0" smtClean="0">
                <a:solidFill>
                  <a:srgbClr val="7030A0"/>
                </a:solidFill>
                <a:latin typeface="Britannic Bold" pitchFamily="34" charset="0"/>
              </a:rPr>
              <a:t>n</a:t>
            </a:r>
            <a:r>
              <a:rPr lang="en-AU" sz="4400" b="1" dirty="0" smtClean="0">
                <a:solidFill>
                  <a:srgbClr val="00B050"/>
                </a:solidFill>
                <a:latin typeface="Britannic Bold" pitchFamily="34" charset="0"/>
              </a:rPr>
              <a:t>a</a:t>
            </a:r>
            <a:r>
              <a:rPr lang="en-AU" sz="4400" b="1" dirty="0" smtClean="0">
                <a:solidFill>
                  <a:srgbClr val="002060"/>
                </a:solidFill>
                <a:latin typeface="Britannic Bold" pitchFamily="34" charset="0"/>
              </a:rPr>
              <a:t>r</a:t>
            </a:r>
            <a:r>
              <a:rPr lang="en-AU" sz="4400" b="1" dirty="0" smtClean="0">
                <a:solidFill>
                  <a:srgbClr val="00B0F0"/>
                </a:solidFill>
                <a:latin typeface="Britannic Bold" pitchFamily="34" charset="0"/>
              </a:rPr>
              <a:t>do</a:t>
            </a:r>
            <a:r>
              <a:rPr lang="en-AU" sz="4400" b="1" dirty="0" smtClean="0">
                <a:latin typeface="Britannic Bold" pitchFamily="34" charset="0"/>
              </a:rPr>
              <a:t> </a:t>
            </a:r>
            <a:r>
              <a:rPr lang="en-AU" sz="4400" b="1" dirty="0">
                <a:solidFill>
                  <a:schemeClr val="accent1">
                    <a:lumMod val="75000"/>
                  </a:schemeClr>
                </a:solidFill>
                <a:latin typeface="Britannic Bold" pitchFamily="34" charset="0"/>
              </a:rPr>
              <a:t>D</a:t>
            </a:r>
            <a:r>
              <a:rPr lang="en-AU" sz="4400" b="1" dirty="0" smtClean="0">
                <a:solidFill>
                  <a:srgbClr val="FFFF00"/>
                </a:solidFill>
                <a:latin typeface="Britannic Bold" pitchFamily="34" charset="0"/>
              </a:rPr>
              <a:t>a</a:t>
            </a:r>
            <a:r>
              <a:rPr lang="en-AU" sz="4400" b="1" dirty="0" smtClean="0">
                <a:latin typeface="Britannic Bold" pitchFamily="34" charset="0"/>
              </a:rPr>
              <a:t> </a:t>
            </a:r>
            <a:r>
              <a:rPr lang="en-AU" sz="4400" b="1" dirty="0" smtClean="0">
                <a:solidFill>
                  <a:srgbClr val="FF0066"/>
                </a:solidFill>
                <a:latin typeface="Britannic Bold" pitchFamily="34" charset="0"/>
              </a:rPr>
              <a:t>V</a:t>
            </a:r>
            <a:r>
              <a:rPr lang="en-AU" sz="4400" b="1" dirty="0" smtClean="0">
                <a:solidFill>
                  <a:srgbClr val="FFC000"/>
                </a:solidFill>
                <a:latin typeface="Britannic Bold" pitchFamily="34" charset="0"/>
              </a:rPr>
              <a:t>i</a:t>
            </a:r>
            <a:r>
              <a:rPr lang="en-AU" sz="4400" b="1" dirty="0" smtClean="0">
                <a:solidFill>
                  <a:srgbClr val="FF0000"/>
                </a:solidFill>
                <a:latin typeface="Britannic Bold" pitchFamily="34" charset="0"/>
              </a:rPr>
              <a:t>n</a:t>
            </a:r>
            <a:r>
              <a:rPr lang="en-AU" sz="4400" b="1" dirty="0" smtClean="0">
                <a:solidFill>
                  <a:srgbClr val="00B050"/>
                </a:solidFill>
                <a:latin typeface="Britannic Bold" pitchFamily="34" charset="0"/>
              </a:rPr>
              <a:t>c</a:t>
            </a:r>
            <a:r>
              <a:rPr lang="en-AU" sz="4400" b="1" dirty="0" smtClean="0">
                <a:solidFill>
                  <a:srgbClr val="7030A0"/>
                </a:solidFill>
                <a:latin typeface="Britannic Bold" pitchFamily="34" charset="0"/>
              </a:rPr>
              <a:t>i</a:t>
            </a:r>
            <a:r>
              <a:rPr lang="en-AU" dirty="0" smtClean="0"/>
              <a:t/>
            </a:r>
            <a:br>
              <a:rPr lang="en-AU" dirty="0" smtClean="0"/>
            </a:br>
            <a:r>
              <a:rPr lang="en-AU" dirty="0" smtClean="0"/>
              <a:t/>
            </a:r>
            <a:br>
              <a:rPr lang="en-AU" dirty="0" smtClean="0"/>
            </a:br>
            <a:endParaRPr lang="en-AU" dirty="0"/>
          </a:p>
        </p:txBody>
      </p:sp>
      <p:sp>
        <p:nvSpPr>
          <p:cNvPr id="6" name="TextBox 5"/>
          <p:cNvSpPr txBox="1"/>
          <p:nvPr/>
        </p:nvSpPr>
        <p:spPr>
          <a:xfrm>
            <a:off x="971600" y="1196752"/>
            <a:ext cx="4248472" cy="3847207"/>
          </a:xfrm>
          <a:prstGeom prst="rect">
            <a:avLst/>
          </a:prstGeom>
          <a:noFill/>
        </p:spPr>
        <p:txBody>
          <a:bodyPr wrap="square" rtlCol="0">
            <a:spAutoFit/>
          </a:bodyPr>
          <a:lstStyle/>
          <a:p>
            <a:r>
              <a:rPr lang="en-AU" sz="1600" dirty="0" smtClean="0">
                <a:solidFill>
                  <a:srgbClr val="C00000"/>
                </a:solidFill>
              </a:rPr>
              <a:t>Leonardo Da Vinci was born </a:t>
            </a:r>
            <a:r>
              <a:rPr lang="en-AU" sz="1600" dirty="0" smtClean="0">
                <a:solidFill>
                  <a:srgbClr val="C00000"/>
                </a:solidFill>
              </a:rPr>
              <a:t>in </a:t>
            </a:r>
            <a:r>
              <a:rPr lang="en-AU" sz="1600" dirty="0" smtClean="0">
                <a:solidFill>
                  <a:srgbClr val="C00000"/>
                </a:solidFill>
              </a:rPr>
              <a:t>April </a:t>
            </a:r>
            <a:r>
              <a:rPr lang="en-AU" sz="1600" dirty="0" smtClean="0">
                <a:solidFill>
                  <a:srgbClr val="C00000"/>
                </a:solidFill>
              </a:rPr>
              <a:t>15, </a:t>
            </a:r>
            <a:r>
              <a:rPr lang="en-AU" sz="1600" dirty="0" smtClean="0">
                <a:solidFill>
                  <a:srgbClr val="C00000"/>
                </a:solidFill>
              </a:rPr>
              <a:t>1452 and he died in May </a:t>
            </a:r>
            <a:r>
              <a:rPr lang="en-AU" sz="1600" dirty="0" smtClean="0">
                <a:solidFill>
                  <a:srgbClr val="C00000"/>
                </a:solidFill>
              </a:rPr>
              <a:t>2, 1519</a:t>
            </a:r>
            <a:r>
              <a:rPr lang="en-AU" sz="1600" dirty="0" smtClean="0">
                <a:solidFill>
                  <a:srgbClr val="C00000"/>
                </a:solidFill>
              </a:rPr>
              <a:t> </a:t>
            </a:r>
            <a:r>
              <a:rPr lang="en-AU" sz="1600" dirty="0" smtClean="0">
                <a:solidFill>
                  <a:srgbClr val="C00000"/>
                </a:solidFill>
              </a:rPr>
              <a:t>in a small town named Vinci in Italy</a:t>
            </a:r>
            <a:r>
              <a:rPr lang="en-AU" sz="1600" dirty="0" smtClean="0">
                <a:solidFill>
                  <a:srgbClr val="C00000"/>
                </a:solidFill>
              </a:rPr>
              <a:t>. </a:t>
            </a:r>
            <a:r>
              <a:rPr lang="en-AU" sz="1600" dirty="0" smtClean="0">
                <a:solidFill>
                  <a:srgbClr val="00B050"/>
                </a:solidFill>
              </a:rPr>
              <a:t>He took the name of his town for his last name. </a:t>
            </a:r>
            <a:r>
              <a:rPr lang="en-AU" sz="1600" dirty="0" smtClean="0">
                <a:solidFill>
                  <a:srgbClr val="FFCC00"/>
                </a:solidFill>
              </a:rPr>
              <a:t>He died in 1519 at age 67.</a:t>
            </a:r>
            <a:endParaRPr lang="en-AU" sz="1600" dirty="0" smtClean="0">
              <a:solidFill>
                <a:srgbClr val="FFCC00"/>
              </a:solidFill>
            </a:endParaRPr>
          </a:p>
          <a:p>
            <a:endParaRPr lang="en-AU" sz="1600" dirty="0" smtClean="0">
              <a:solidFill>
                <a:srgbClr val="00B050"/>
              </a:solidFill>
            </a:endParaRPr>
          </a:p>
          <a:p>
            <a:r>
              <a:rPr lang="en-AU" sz="1600" dirty="0" smtClean="0">
                <a:solidFill>
                  <a:srgbClr val="00B050"/>
                </a:solidFill>
              </a:rPr>
              <a:t> </a:t>
            </a:r>
            <a:r>
              <a:rPr lang="en-AU" sz="1600" dirty="0" smtClean="0">
                <a:solidFill>
                  <a:srgbClr val="1AC1D8"/>
                </a:solidFill>
              </a:rPr>
              <a:t>Leonardo is well known for his beautiful paintings, such as The Mona Lisa. </a:t>
            </a:r>
            <a:r>
              <a:rPr lang="en-AU" sz="1600" dirty="0" smtClean="0">
                <a:solidFill>
                  <a:srgbClr val="9966FF"/>
                </a:solidFill>
              </a:rPr>
              <a:t>His father Ser Pierre Da Vinci was a young lawyer and his mother, Caterina, was a peasant </a:t>
            </a:r>
            <a:r>
              <a:rPr lang="en-AU" sz="1600" dirty="0" smtClean="0">
                <a:solidFill>
                  <a:srgbClr val="9966FF"/>
                </a:solidFill>
              </a:rPr>
              <a:t>girl.</a:t>
            </a:r>
            <a:r>
              <a:rPr lang="en-AU" sz="1600" dirty="0" smtClean="0"/>
              <a:t/>
            </a:r>
            <a:br>
              <a:rPr lang="en-AU" sz="1600" dirty="0" smtClean="0"/>
            </a:br>
            <a:r>
              <a:rPr lang="en-AU" sz="1600" dirty="0" smtClean="0"/>
              <a:t/>
            </a:r>
            <a:br>
              <a:rPr lang="en-AU" sz="1600" dirty="0" smtClean="0"/>
            </a:br>
            <a:r>
              <a:rPr lang="en-AU" sz="1600" dirty="0" smtClean="0">
                <a:solidFill>
                  <a:srgbClr val="9966FF"/>
                </a:solidFill>
              </a:rPr>
              <a:t> </a:t>
            </a:r>
            <a:r>
              <a:rPr lang="en-AU" dirty="0" smtClean="0"/>
              <a:t/>
            </a:r>
            <a:br>
              <a:rPr lang="en-AU" dirty="0" smtClean="0"/>
            </a:br>
            <a:r>
              <a:rPr lang="en-AU" dirty="0" smtClean="0"/>
              <a:t/>
            </a:r>
            <a:br>
              <a:rPr lang="en-AU" dirty="0" smtClean="0"/>
            </a:br>
            <a:endParaRPr lang="en-AU" dirty="0"/>
          </a:p>
        </p:txBody>
      </p:sp>
      <p:sp>
        <p:nvSpPr>
          <p:cNvPr id="7" name="TextBox 6"/>
          <p:cNvSpPr txBox="1"/>
          <p:nvPr/>
        </p:nvSpPr>
        <p:spPr>
          <a:xfrm>
            <a:off x="6012160" y="5445224"/>
            <a:ext cx="1584176" cy="461665"/>
          </a:xfrm>
          <a:prstGeom prst="rect">
            <a:avLst/>
          </a:prstGeom>
          <a:noFill/>
        </p:spPr>
        <p:txBody>
          <a:bodyPr wrap="square" rtlCol="0">
            <a:spAutoFit/>
          </a:bodyPr>
          <a:lstStyle/>
          <a:p>
            <a:r>
              <a:rPr lang="en-AU" sz="2400" dirty="0" smtClean="0">
                <a:latin typeface="Britannic Bold" pitchFamily="34" charset="0"/>
                <a:hlinkClick r:id="" action="ppaction://hlinkshowjump?jump=nextslide"/>
              </a:rPr>
              <a:t>Next page</a:t>
            </a:r>
            <a:endParaRPr lang="en-AU" sz="2400" dirty="0">
              <a:latin typeface="Britannic Bold" pitchFamily="34" charset="0"/>
            </a:endParaRPr>
          </a:p>
        </p:txBody>
      </p:sp>
      <p:pic>
        <p:nvPicPr>
          <p:cNvPr id="5122" name="Picture 2" descr="http://www.hschamberlain.net/kant/leonardo.jpg"/>
          <p:cNvPicPr>
            <a:picLocks noChangeAspect="1" noChangeArrowheads="1"/>
          </p:cNvPicPr>
          <p:nvPr/>
        </p:nvPicPr>
        <p:blipFill>
          <a:blip r:embed="rId3" cstate="print"/>
          <a:srcRect/>
          <a:stretch>
            <a:fillRect/>
          </a:stretch>
        </p:blipFill>
        <p:spPr bwMode="auto">
          <a:xfrm>
            <a:off x="5436096" y="1700808"/>
            <a:ext cx="2880320" cy="3402167"/>
          </a:xfrm>
          <a:prstGeom prst="rect">
            <a:avLst/>
          </a:prstGeom>
          <a:noFill/>
          <a:ln>
            <a:solidFill>
              <a:srgbClr val="FFCC00"/>
            </a:solidFill>
          </a:ln>
        </p:spPr>
      </p:pic>
    </p:spTree>
  </p:cSld>
  <p:clrMapOvr>
    <a:masterClrMapping/>
  </p:clrMapOvr>
  <p:transition>
    <p:pull dir="r"/>
    <p:sndAc>
      <p:stSnd>
        <p:snd r:embed="rId2" name="laser.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260649"/>
            <a:ext cx="5040560" cy="4893647"/>
          </a:xfrm>
          <a:prstGeom prst="rect">
            <a:avLst/>
          </a:prstGeom>
        </p:spPr>
        <p:txBody>
          <a:bodyPr wrap="square">
            <a:spAutoFit/>
          </a:bodyPr>
          <a:lstStyle/>
          <a:p>
            <a:r>
              <a:rPr lang="en-AU" sz="2400" dirty="0" smtClean="0">
                <a:solidFill>
                  <a:srgbClr val="FF0000"/>
                </a:solidFill>
              </a:rPr>
              <a:t>Interesting facts about him:</a:t>
            </a:r>
          </a:p>
          <a:p>
            <a:endParaRPr lang="en-AU" sz="2400" dirty="0" smtClean="0"/>
          </a:p>
          <a:p>
            <a:pPr>
              <a:buFont typeface="Arial" pitchFamily="34" charset="0"/>
              <a:buChar char="•"/>
            </a:pPr>
            <a:r>
              <a:rPr lang="en-AU" sz="2400" dirty="0" smtClean="0">
                <a:solidFill>
                  <a:srgbClr val="00FF99"/>
                </a:solidFill>
              </a:rPr>
              <a:t>He was a vegetarian</a:t>
            </a:r>
            <a:r>
              <a:rPr lang="en-AU" sz="2400" dirty="0" smtClean="0">
                <a:solidFill>
                  <a:srgbClr val="00FF99"/>
                </a:solidFill>
              </a:rPr>
              <a:t>.</a:t>
            </a:r>
          </a:p>
          <a:p>
            <a:endParaRPr lang="en-AU" sz="2400" dirty="0" smtClean="0">
              <a:solidFill>
                <a:srgbClr val="00FF99"/>
              </a:solidFill>
            </a:endParaRPr>
          </a:p>
          <a:p>
            <a:pPr>
              <a:buFont typeface="Arial" pitchFamily="34" charset="0"/>
              <a:buChar char="•"/>
            </a:pPr>
            <a:r>
              <a:rPr lang="en-AU" sz="2400" dirty="0" smtClean="0">
                <a:solidFill>
                  <a:srgbClr val="990099"/>
                </a:solidFill>
              </a:rPr>
              <a:t> His mother was a slave</a:t>
            </a:r>
            <a:r>
              <a:rPr lang="en-AU" sz="2400" dirty="0" smtClean="0">
                <a:solidFill>
                  <a:srgbClr val="990099"/>
                </a:solidFill>
              </a:rPr>
              <a:t>.</a:t>
            </a:r>
          </a:p>
          <a:p>
            <a:r>
              <a:rPr lang="en-AU" sz="2400" dirty="0" smtClean="0"/>
              <a:t> </a:t>
            </a:r>
            <a:endParaRPr lang="en-AU" sz="2400" dirty="0" smtClean="0"/>
          </a:p>
          <a:p>
            <a:pPr>
              <a:buFont typeface="Arial" pitchFamily="34" charset="0"/>
              <a:buChar char="•"/>
            </a:pPr>
            <a:r>
              <a:rPr lang="en-AU" sz="2400" dirty="0" smtClean="0">
                <a:solidFill>
                  <a:srgbClr val="FF0066"/>
                </a:solidFill>
              </a:rPr>
              <a:t>His father  was a lawyer </a:t>
            </a:r>
            <a:r>
              <a:rPr lang="en-AU" sz="2400" dirty="0" smtClean="0">
                <a:solidFill>
                  <a:srgbClr val="FF0066"/>
                </a:solidFill>
              </a:rPr>
              <a:t>.</a:t>
            </a:r>
          </a:p>
          <a:p>
            <a:endParaRPr lang="en-AU" sz="2400" dirty="0" smtClean="0">
              <a:solidFill>
                <a:srgbClr val="FF0066"/>
              </a:solidFill>
            </a:endParaRPr>
          </a:p>
          <a:p>
            <a:pPr>
              <a:buFont typeface="Arial" pitchFamily="34" charset="0"/>
              <a:buChar char="•"/>
            </a:pPr>
            <a:r>
              <a:rPr lang="en-AU" sz="2400" dirty="0" smtClean="0">
                <a:solidFill>
                  <a:srgbClr val="92D050"/>
                </a:solidFill>
              </a:rPr>
              <a:t>He painted moods of happy, sad and other feelings. </a:t>
            </a:r>
            <a:endParaRPr lang="en-AU" sz="2400" dirty="0" smtClean="0">
              <a:solidFill>
                <a:srgbClr val="92D050"/>
              </a:solidFill>
            </a:endParaRPr>
          </a:p>
          <a:p>
            <a:endParaRPr lang="en-AU" sz="2400" dirty="0" smtClean="0">
              <a:solidFill>
                <a:srgbClr val="92D050"/>
              </a:solidFill>
            </a:endParaRPr>
          </a:p>
          <a:p>
            <a:pPr>
              <a:buFont typeface="Arial" pitchFamily="34" charset="0"/>
              <a:buChar char="•"/>
            </a:pPr>
            <a:r>
              <a:rPr lang="en-AU" sz="2400" dirty="0" smtClean="0">
                <a:solidFill>
                  <a:schemeClr val="bg2">
                    <a:lumMod val="50000"/>
                  </a:schemeClr>
                </a:solidFill>
              </a:rPr>
              <a:t>He painted figures without outlining them. </a:t>
            </a:r>
            <a:endParaRPr lang="en-AU" sz="2400" dirty="0"/>
          </a:p>
        </p:txBody>
      </p:sp>
      <p:pic>
        <p:nvPicPr>
          <p:cNvPr id="1026" name="Picture 2" descr="http://www.duoc.cl/info2/info260405/imag/leonardodavinci.jpg"/>
          <p:cNvPicPr>
            <a:picLocks noChangeAspect="1" noChangeArrowheads="1"/>
          </p:cNvPicPr>
          <p:nvPr/>
        </p:nvPicPr>
        <p:blipFill>
          <a:blip r:embed="rId2" cstate="print"/>
          <a:srcRect/>
          <a:stretch>
            <a:fillRect/>
          </a:stretch>
        </p:blipFill>
        <p:spPr bwMode="auto">
          <a:xfrm>
            <a:off x="5580112" y="836712"/>
            <a:ext cx="2736304" cy="4067944"/>
          </a:xfrm>
          <a:prstGeom prst="rect">
            <a:avLst/>
          </a:prstGeom>
          <a:noFill/>
          <a:ln>
            <a:solidFill>
              <a:srgbClr val="FFCC00"/>
            </a:solidFill>
          </a:ln>
        </p:spPr>
      </p:pic>
      <p:sp>
        <p:nvSpPr>
          <p:cNvPr id="4" name="Rectangle 3"/>
          <p:cNvSpPr/>
          <p:nvPr/>
        </p:nvSpPr>
        <p:spPr>
          <a:xfrm>
            <a:off x="827584" y="5805264"/>
            <a:ext cx="6696745" cy="523220"/>
          </a:xfrm>
          <a:prstGeom prst="rect">
            <a:avLst/>
          </a:prstGeom>
          <a:solidFill>
            <a:srgbClr val="990099"/>
          </a:solidFill>
        </p:spPr>
        <p:txBody>
          <a:bodyPr wrap="square" lIns="91440" tIns="45720" rIns="91440" bIns="45720">
            <a:spAutoFit/>
          </a:bodyPr>
          <a:lstStyle/>
          <a:p>
            <a:pPr algn="ctr"/>
            <a:r>
              <a:rPr lang="en-US"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Leonardo Da Vinci</a:t>
            </a:r>
            <a:endParaRPr 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TextBox 4"/>
          <p:cNvSpPr txBox="1"/>
          <p:nvPr/>
        </p:nvSpPr>
        <p:spPr>
          <a:xfrm>
            <a:off x="6300192" y="404664"/>
            <a:ext cx="1872208" cy="369332"/>
          </a:xfrm>
          <a:prstGeom prst="rect">
            <a:avLst/>
          </a:prstGeom>
          <a:noFill/>
        </p:spPr>
        <p:txBody>
          <a:bodyPr wrap="square" rtlCol="0">
            <a:spAutoFit/>
          </a:bodyPr>
          <a:lstStyle/>
          <a:p>
            <a:r>
              <a:rPr lang="en-AU" dirty="0" smtClean="0">
                <a:hlinkClick r:id="" action="ppaction://hlinkshowjump?jump=nextslide"/>
              </a:rPr>
              <a:t>Next page</a:t>
            </a:r>
            <a:endParaRPr lang="en-A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3648" y="188640"/>
            <a:ext cx="6024262" cy="1200329"/>
          </a:xfrm>
          <a:prstGeom prst="rect">
            <a:avLst/>
          </a:prstGeom>
          <a:noFill/>
        </p:spPr>
        <p:txBody>
          <a:bodyPr wrap="square" lIns="91440" tIns="45720" rIns="91440" bIns="45720">
            <a:spAutoFit/>
          </a:bodyPr>
          <a:lstStyle/>
          <a:p>
            <a:pPr algn="ctr"/>
            <a:r>
              <a:rPr lang="en-US" sz="72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KFC</a:t>
            </a:r>
            <a:endParaRPr lang="en-US" sz="72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TextBox 2"/>
          <p:cNvSpPr txBox="1"/>
          <p:nvPr/>
        </p:nvSpPr>
        <p:spPr>
          <a:xfrm>
            <a:off x="683568" y="1340768"/>
            <a:ext cx="7560840" cy="4339650"/>
          </a:xfrm>
          <a:prstGeom prst="rect">
            <a:avLst/>
          </a:prstGeom>
          <a:noFill/>
        </p:spPr>
        <p:txBody>
          <a:bodyPr wrap="square" rtlCol="0">
            <a:spAutoFit/>
          </a:bodyPr>
          <a:lstStyle/>
          <a:p>
            <a:pPr algn="ctr"/>
            <a:r>
              <a:rPr lang="en-AU" sz="2800" dirty="0" smtClean="0">
                <a:solidFill>
                  <a:srgbClr val="C00000"/>
                </a:solidFill>
                <a:latin typeface="Berlin Sans FB Demi" pitchFamily="34" charset="0"/>
              </a:rPr>
              <a:t>KFC or Kentucky Fried Chicken was founded in 1952 by Harland Sanders in Corbin, Kentucky. Harland was born on a small farm in Henryville, Indiana, in 1890. Harland left home and school when he was 12 years old to work as a farm hand for four dollars a month. </a:t>
            </a:r>
          </a:p>
          <a:p>
            <a:pPr algn="ctr"/>
            <a:endParaRPr lang="en-AU" dirty="0" smtClean="0">
              <a:solidFill>
                <a:srgbClr val="C00000"/>
              </a:solidFill>
              <a:latin typeface="Bodoni MT" pitchFamily="18" charset="0"/>
            </a:endParaRPr>
          </a:p>
          <a:p>
            <a:pPr algn="ctr"/>
            <a:endParaRPr lang="en-AU" dirty="0" smtClean="0">
              <a:solidFill>
                <a:srgbClr val="C00000"/>
              </a:solidFill>
            </a:endParaRPr>
          </a:p>
          <a:p>
            <a:pPr algn="r"/>
            <a:r>
              <a:rPr lang="en-AU" dirty="0" smtClean="0">
                <a:solidFill>
                  <a:srgbClr val="C00000"/>
                </a:solidFill>
                <a:latin typeface="Bodoni MT" pitchFamily="18" charset="0"/>
              </a:rPr>
              <a:t> </a:t>
            </a:r>
            <a:endParaRPr lang="en-AU" dirty="0" smtClean="0">
              <a:solidFill>
                <a:srgbClr val="C00000"/>
              </a:solidFill>
              <a:latin typeface="Bodoni MT" pitchFamily="18" charset="0"/>
            </a:endParaRPr>
          </a:p>
          <a:p>
            <a:endParaRPr lang="en-AU" dirty="0" smtClean="0"/>
          </a:p>
          <a:p>
            <a:r>
              <a:rPr lang="en-AU" dirty="0" smtClean="0"/>
              <a:t/>
            </a:r>
            <a:br>
              <a:rPr lang="en-AU" dirty="0" smtClean="0"/>
            </a:br>
            <a:endParaRPr lang="en-AU" dirty="0"/>
          </a:p>
        </p:txBody>
      </p:sp>
      <p:pic>
        <p:nvPicPr>
          <p:cNvPr id="4098" name="Picture 2" descr="http://todaysquiz.files.wordpress.com/2010/10/300px-kfc_logo-svg.png"/>
          <p:cNvPicPr>
            <a:picLocks noChangeAspect="1" noChangeArrowheads="1"/>
          </p:cNvPicPr>
          <p:nvPr/>
        </p:nvPicPr>
        <p:blipFill>
          <a:blip r:embed="rId3" cstate="print"/>
          <a:srcRect/>
          <a:stretch>
            <a:fillRect/>
          </a:stretch>
        </p:blipFill>
        <p:spPr bwMode="auto">
          <a:xfrm>
            <a:off x="1547664" y="4365104"/>
            <a:ext cx="2304256" cy="2016224"/>
          </a:xfrm>
          <a:prstGeom prst="rect">
            <a:avLst/>
          </a:prstGeom>
          <a:noFill/>
        </p:spPr>
      </p:pic>
      <p:sp>
        <p:nvSpPr>
          <p:cNvPr id="6" name="TextBox 5"/>
          <p:cNvSpPr txBox="1"/>
          <p:nvPr/>
        </p:nvSpPr>
        <p:spPr>
          <a:xfrm>
            <a:off x="4932040" y="6237312"/>
            <a:ext cx="2016224" cy="461665"/>
          </a:xfrm>
          <a:prstGeom prst="rect">
            <a:avLst/>
          </a:prstGeom>
          <a:noFill/>
        </p:spPr>
        <p:txBody>
          <a:bodyPr wrap="square" rtlCol="0">
            <a:spAutoFit/>
          </a:bodyPr>
          <a:lstStyle/>
          <a:p>
            <a:r>
              <a:rPr lang="en-AU" sz="2400" b="1" dirty="0" smtClean="0">
                <a:solidFill>
                  <a:schemeClr val="accent3">
                    <a:lumMod val="75000"/>
                  </a:schemeClr>
                </a:solidFill>
                <a:hlinkClick r:id="" action="ppaction://hlinkshowjump?jump=nextslide"/>
              </a:rPr>
              <a:t>Next page</a:t>
            </a:r>
            <a:endParaRPr lang="en-AU" sz="2400" b="1" dirty="0">
              <a:solidFill>
                <a:schemeClr val="accent3">
                  <a:lumMod val="75000"/>
                </a:schemeClr>
              </a:solidFill>
            </a:endParaRPr>
          </a:p>
        </p:txBody>
      </p:sp>
    </p:spTree>
  </p:cSld>
  <p:clrMapOvr>
    <a:masterClrMapping/>
  </p:clrMapOvr>
  <p:transition>
    <p:wheel spokes="1"/>
    <p:sndAc>
      <p:stSnd>
        <p:snd r:embed="rId2" name="laser.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332656"/>
            <a:ext cx="7200800" cy="2246769"/>
          </a:xfrm>
          <a:prstGeom prst="rect">
            <a:avLst/>
          </a:prstGeom>
        </p:spPr>
        <p:txBody>
          <a:bodyPr wrap="square">
            <a:spAutoFit/>
          </a:bodyPr>
          <a:lstStyle/>
          <a:p>
            <a:pPr algn="ctr"/>
            <a:r>
              <a:rPr lang="en-AU" sz="2000" dirty="0" smtClean="0">
                <a:solidFill>
                  <a:srgbClr val="C00000"/>
                </a:solidFill>
                <a:latin typeface="Berlin Sans FB Demi" pitchFamily="34" charset="0"/>
              </a:rPr>
              <a:t>A new interstate highway carried traffic which soon had a devastating affect on his business. </a:t>
            </a:r>
            <a:br>
              <a:rPr lang="en-AU" sz="2000" dirty="0" smtClean="0">
                <a:solidFill>
                  <a:srgbClr val="C00000"/>
                </a:solidFill>
                <a:latin typeface="Berlin Sans FB Demi" pitchFamily="34" charset="0"/>
              </a:rPr>
            </a:br>
            <a:r>
              <a:rPr lang="en-AU" sz="2000" dirty="0" smtClean="0">
                <a:solidFill>
                  <a:srgbClr val="C00000"/>
                </a:solidFill>
                <a:latin typeface="Berlin Sans FB Demi" pitchFamily="34" charset="0"/>
              </a:rPr>
              <a:t>He sold up and travelled the United States by car, cooking chicken for restaurant owners and their employees. If the reaction was favourable Sanders entered into a handshake agreement on a deal which gave payment to him of a nickel for each chicken the restaurant sold.</a:t>
            </a:r>
            <a:endParaRPr lang="en-AU" sz="2000" dirty="0" smtClean="0">
              <a:solidFill>
                <a:srgbClr val="C00000"/>
              </a:solidFill>
              <a:latin typeface="Berlin Sans FB Demi" pitchFamily="34" charset="0"/>
            </a:endParaRPr>
          </a:p>
        </p:txBody>
      </p:sp>
      <p:sp>
        <p:nvSpPr>
          <p:cNvPr id="3" name="Rectangle 2"/>
          <p:cNvSpPr/>
          <p:nvPr/>
        </p:nvSpPr>
        <p:spPr>
          <a:xfrm>
            <a:off x="755576" y="3356992"/>
            <a:ext cx="7272808" cy="2246769"/>
          </a:xfrm>
          <a:prstGeom prst="rect">
            <a:avLst/>
          </a:prstGeom>
        </p:spPr>
        <p:txBody>
          <a:bodyPr wrap="square">
            <a:spAutoFit/>
          </a:bodyPr>
          <a:lstStyle/>
          <a:p>
            <a:pPr algn="ctr"/>
            <a:r>
              <a:rPr lang="en-AU" sz="2000" dirty="0" smtClean="0">
                <a:solidFill>
                  <a:srgbClr val="C00000"/>
                </a:solidFill>
                <a:latin typeface="Berlin Sans FB Demi" pitchFamily="34" charset="0"/>
              </a:rPr>
              <a:t>In 1929 Sanders opened a gas station in Corbin and cooked for his family and an occasional customer in the back room. Demand for Sanders's Kentucky fried chicken rose and eventually he moved across the street to a facility with a 142-seat restaurant, a motel, and a gas station. Every day, nearly eight million customers are served around the world. KFC makes millions a year.</a:t>
            </a:r>
            <a:endParaRPr lang="en-AU" sz="2000" dirty="0" smtClean="0">
              <a:solidFill>
                <a:srgbClr val="C00000"/>
              </a:solidFill>
              <a:latin typeface="Berlin Sans FB Demi" pitchFamily="34" charset="0"/>
            </a:endParaRPr>
          </a:p>
        </p:txBody>
      </p:sp>
      <p:sp>
        <p:nvSpPr>
          <p:cNvPr id="4" name="TextBox 3"/>
          <p:cNvSpPr txBox="1"/>
          <p:nvPr/>
        </p:nvSpPr>
        <p:spPr>
          <a:xfrm>
            <a:off x="2987824" y="6021288"/>
            <a:ext cx="2664296" cy="461665"/>
          </a:xfrm>
          <a:prstGeom prst="rect">
            <a:avLst/>
          </a:prstGeom>
          <a:noFill/>
        </p:spPr>
        <p:txBody>
          <a:bodyPr wrap="square" rtlCol="0">
            <a:spAutoFit/>
          </a:bodyPr>
          <a:lstStyle/>
          <a:p>
            <a:pPr algn="ctr"/>
            <a:r>
              <a:rPr lang="en-AU" sz="2400" b="1" dirty="0" smtClean="0">
                <a:solidFill>
                  <a:srgbClr val="C00000"/>
                </a:solidFill>
                <a:hlinkClick r:id="" action="ppaction://hlinkshowjump?jump=nextslide"/>
              </a:rPr>
              <a:t>Next page</a:t>
            </a:r>
            <a:endParaRPr lang="en-AU" sz="2400" b="1" dirty="0">
              <a:solidFill>
                <a:srgbClr val="C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10800000" flipV="1">
            <a:off x="6516216" y="3834367"/>
            <a:ext cx="1872208" cy="646331"/>
          </a:xfrm>
          <a:prstGeom prst="rect">
            <a:avLst/>
          </a:prstGeom>
          <a:noFill/>
        </p:spPr>
        <p:txBody>
          <a:bodyPr wrap="square" rtlCol="0">
            <a:spAutoFit/>
          </a:bodyPr>
          <a:lstStyle/>
          <a:p>
            <a:r>
              <a:rPr lang="en-AU" dirty="0" smtClean="0">
                <a:solidFill>
                  <a:schemeClr val="accent1"/>
                </a:solidFill>
              </a:rPr>
              <a:t>Click </a:t>
            </a:r>
            <a:r>
              <a:rPr lang="en-AU" dirty="0" smtClean="0">
                <a:solidFill>
                  <a:schemeClr val="accent1"/>
                </a:solidFill>
                <a:hlinkClick r:id="rId3"/>
              </a:rPr>
              <a:t>here</a:t>
            </a:r>
            <a:r>
              <a:rPr lang="en-AU" dirty="0" smtClean="0">
                <a:solidFill>
                  <a:schemeClr val="accent1"/>
                </a:solidFill>
              </a:rPr>
              <a:t> to go to the story.</a:t>
            </a:r>
            <a:endParaRPr lang="en-AU" dirty="0">
              <a:solidFill>
                <a:schemeClr val="accent1"/>
              </a:solidFill>
            </a:endParaRPr>
          </a:p>
        </p:txBody>
      </p:sp>
      <p:sp>
        <p:nvSpPr>
          <p:cNvPr id="5" name="Rectangle 4"/>
          <p:cNvSpPr/>
          <p:nvPr/>
        </p:nvSpPr>
        <p:spPr>
          <a:xfrm>
            <a:off x="467545" y="188640"/>
            <a:ext cx="7848871" cy="923330"/>
          </a:xfrm>
          <a:prstGeom prst="rect">
            <a:avLst/>
          </a:prstGeom>
          <a:noFill/>
        </p:spPr>
        <p:txBody>
          <a:bodyPr wrap="squar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Rumplestiltskin</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TextBox 6"/>
          <p:cNvSpPr txBox="1"/>
          <p:nvPr/>
        </p:nvSpPr>
        <p:spPr>
          <a:xfrm>
            <a:off x="6228184" y="5661248"/>
            <a:ext cx="1656184" cy="923330"/>
          </a:xfrm>
          <a:prstGeom prst="rect">
            <a:avLst/>
          </a:prstGeom>
          <a:noFill/>
        </p:spPr>
        <p:txBody>
          <a:bodyPr wrap="square" rtlCol="0">
            <a:spAutoFit/>
          </a:bodyPr>
          <a:lstStyle/>
          <a:p>
            <a:r>
              <a:rPr lang="en-AU" dirty="0" smtClean="0">
                <a:solidFill>
                  <a:srgbClr val="0070C0"/>
                </a:solidFill>
              </a:rPr>
              <a:t>Click</a:t>
            </a:r>
            <a:r>
              <a:rPr lang="en-AU" dirty="0" smtClean="0">
                <a:solidFill>
                  <a:srgbClr val="0070C0"/>
                </a:solidFill>
                <a:hlinkClick r:id="" action="ppaction://hlinkshowjump?jump=firstslide"/>
              </a:rPr>
              <a:t> here </a:t>
            </a:r>
            <a:r>
              <a:rPr lang="en-AU" dirty="0" smtClean="0">
                <a:solidFill>
                  <a:srgbClr val="0070C0"/>
                </a:solidFill>
              </a:rPr>
              <a:t>to go to the first page.</a:t>
            </a:r>
            <a:endParaRPr lang="en-AU" dirty="0">
              <a:solidFill>
                <a:srgbClr val="0070C0"/>
              </a:solidFill>
            </a:endParaRPr>
          </a:p>
        </p:txBody>
      </p:sp>
      <p:pic>
        <p:nvPicPr>
          <p:cNvPr id="3075" name="Picture 3" descr="D:\Users\TOM0003\AppData\Local\Microsoft\Windows\Temporary Internet Files\Content.IE5\IYSQ70SQ\MC900116068[1].wmf"/>
          <p:cNvPicPr>
            <a:picLocks noChangeAspect="1" noChangeArrowheads="1"/>
          </p:cNvPicPr>
          <p:nvPr/>
        </p:nvPicPr>
        <p:blipFill>
          <a:blip r:embed="rId4" cstate="print"/>
          <a:srcRect/>
          <a:stretch>
            <a:fillRect/>
          </a:stretch>
        </p:blipFill>
        <p:spPr bwMode="auto">
          <a:xfrm>
            <a:off x="5868144" y="1340768"/>
            <a:ext cx="2520280" cy="2376264"/>
          </a:xfrm>
          <a:prstGeom prst="rect">
            <a:avLst/>
          </a:prstGeom>
          <a:noFill/>
        </p:spPr>
      </p:pic>
      <p:sp>
        <p:nvSpPr>
          <p:cNvPr id="3076" name="Rectangle 4"/>
          <p:cNvSpPr>
            <a:spLocks noChangeArrowheads="1"/>
          </p:cNvSpPr>
          <p:nvPr/>
        </p:nvSpPr>
        <p:spPr bwMode="auto">
          <a:xfrm>
            <a:off x="611560" y="970650"/>
            <a:ext cx="4320480" cy="54784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AU" sz="1400" i="0" u="none" strike="noStrike" cap="none" normalizeH="0" baseline="0" dirty="0" smtClean="0">
                <a:ln>
                  <a:noFill/>
                </a:ln>
                <a:solidFill>
                  <a:srgbClr val="FF0066"/>
                </a:solidFill>
                <a:effectLst/>
                <a:latin typeface="Comic Sans MS" pitchFamily="66" charset="0"/>
                <a:ea typeface="Times New Roman" pitchFamily="18" charset="0"/>
                <a:cs typeface="Times New Roman" pitchFamily="18" charset="0"/>
              </a:rPr>
              <a:t>Who are the main characters in the story? Rumplestiltskin, Millers daughter,</a:t>
            </a:r>
            <a:r>
              <a:rPr kumimoji="0" lang="en-AU" sz="1400" i="0" u="none" strike="noStrike" cap="none" normalizeH="0" dirty="0" smtClean="0">
                <a:ln>
                  <a:noFill/>
                </a:ln>
                <a:solidFill>
                  <a:srgbClr val="FF0066"/>
                </a:solidFill>
                <a:effectLst/>
                <a:latin typeface="Comic Sans MS" pitchFamily="66" charset="0"/>
                <a:ea typeface="Times New Roman" pitchFamily="18" charset="0"/>
                <a:cs typeface="Times New Roman" pitchFamily="18" charset="0"/>
              </a:rPr>
              <a:t> king.</a:t>
            </a: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chemeClr val="accent2">
                    <a:lumMod val="60000"/>
                    <a:lumOff val="40000"/>
                  </a:schemeClr>
                </a:solidFill>
                <a:effectLst/>
                <a:latin typeface="Comic Sans MS" pitchFamily="66" charset="0"/>
                <a:ea typeface="Times New Roman" pitchFamily="18" charset="0"/>
                <a:cs typeface="Times New Roman" pitchFamily="18" charset="0"/>
              </a:rPr>
              <a:t>Where does the story take place?</a:t>
            </a:r>
            <a:r>
              <a:rPr kumimoji="0" lang="en-AU" sz="1400" i="0" u="none" strike="noStrike" cap="none" normalizeH="0" dirty="0" smtClean="0">
                <a:ln>
                  <a:noFill/>
                </a:ln>
                <a:solidFill>
                  <a:schemeClr val="accent2">
                    <a:lumMod val="60000"/>
                    <a:lumOff val="40000"/>
                  </a:schemeClr>
                </a:solidFill>
                <a:effectLst/>
                <a:latin typeface="Comic Sans MS" pitchFamily="66" charset="0"/>
                <a:ea typeface="Times New Roman" pitchFamily="18" charset="0"/>
                <a:cs typeface="Times New Roman" pitchFamily="18" charset="0"/>
              </a:rPr>
              <a:t> </a:t>
            </a:r>
            <a:endParaRPr kumimoji="0" lang="en-AU" sz="1400" i="0" u="none" strike="noStrike" cap="none" normalizeH="0" dirty="0" smtClean="0">
              <a:ln>
                <a:noFill/>
              </a:ln>
              <a:solidFill>
                <a:schemeClr val="accent2">
                  <a:lumMod val="60000"/>
                  <a:lumOff val="40000"/>
                </a:schemeClr>
              </a:solidFill>
              <a:effectLst/>
              <a:latin typeface="Comic Sans MS" pitchFamily="66"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dirty="0" smtClean="0">
                <a:ln>
                  <a:noFill/>
                </a:ln>
                <a:solidFill>
                  <a:schemeClr val="accent2">
                    <a:lumMod val="60000"/>
                    <a:lumOff val="40000"/>
                  </a:schemeClr>
                </a:solidFill>
                <a:effectLst/>
                <a:latin typeface="Comic Sans MS" pitchFamily="66" charset="0"/>
                <a:ea typeface="Times New Roman" pitchFamily="18" charset="0"/>
                <a:cs typeface="Times New Roman" pitchFamily="18" charset="0"/>
              </a:rPr>
              <a:t>In </a:t>
            </a:r>
            <a:r>
              <a:rPr kumimoji="0" lang="en-AU" sz="1400" i="0" u="none" strike="noStrike" cap="none" normalizeH="0" dirty="0" smtClean="0">
                <a:ln>
                  <a:noFill/>
                </a:ln>
                <a:solidFill>
                  <a:schemeClr val="accent2">
                    <a:lumMod val="60000"/>
                    <a:lumOff val="40000"/>
                  </a:schemeClr>
                </a:solidFill>
                <a:effectLst/>
                <a:latin typeface="Comic Sans MS" pitchFamily="66" charset="0"/>
                <a:ea typeface="Times New Roman" pitchFamily="18" charset="0"/>
                <a:cs typeface="Times New Roman" pitchFamily="18" charset="0"/>
              </a:rPr>
              <a:t>the castle.</a:t>
            </a:r>
            <a:endParaRPr kumimoji="0" lang="en-AU" sz="1400" i="0" u="none" strike="noStrike" cap="none" normalizeH="0" baseline="0" dirty="0" smtClean="0">
              <a:ln>
                <a:noFill/>
              </a:ln>
              <a:solidFill>
                <a:schemeClr val="accent2">
                  <a:lumMod val="60000"/>
                  <a:lumOff val="4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AU" sz="1400" i="0" u="none" strike="noStrike" cap="none" normalizeH="0" baseline="0" dirty="0" smtClean="0">
              <a:ln>
                <a:noFill/>
              </a:ln>
              <a:solidFill>
                <a:srgbClr val="00FF99"/>
              </a:solidFill>
              <a:effectLst/>
              <a:latin typeface="Comic Sans MS" pitchFamily="66"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rgbClr val="00FF99"/>
                </a:solidFill>
                <a:effectLst/>
                <a:latin typeface="Comic Sans MS" pitchFamily="66" charset="0"/>
                <a:ea typeface="Times New Roman" pitchFamily="18" charset="0"/>
                <a:cs typeface="Times New Roman" pitchFamily="18" charset="0"/>
              </a:rPr>
              <a:t>What is the "magic" in the story? Rumplestiltskin can</a:t>
            </a:r>
            <a:r>
              <a:rPr kumimoji="0" lang="en-AU" sz="1400" i="0" u="none" strike="noStrike" cap="none" normalizeH="0" dirty="0" smtClean="0">
                <a:ln>
                  <a:noFill/>
                </a:ln>
                <a:solidFill>
                  <a:srgbClr val="00FF99"/>
                </a:solidFill>
                <a:effectLst/>
                <a:latin typeface="Comic Sans MS" pitchFamily="66" charset="0"/>
                <a:ea typeface="Times New Roman" pitchFamily="18" charset="0"/>
                <a:cs typeface="Times New Roman" pitchFamily="18" charset="0"/>
              </a:rPr>
              <a:t> make gold out of straw.</a:t>
            </a:r>
            <a:endParaRPr kumimoji="0" lang="en-AU" sz="1400" i="0" u="none" strike="noStrike" cap="none" normalizeH="0" baseline="0" dirty="0" smtClean="0">
              <a:ln>
                <a:noFill/>
              </a:ln>
              <a:solidFill>
                <a:srgbClr val="00FF99"/>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AU" sz="1400" i="0" u="none" strike="noStrike" cap="none" normalizeH="0" baseline="0" dirty="0" smtClean="0">
              <a:ln>
                <a:noFill/>
              </a:ln>
              <a:solidFill>
                <a:schemeClr val="bg2">
                  <a:lumMod val="50000"/>
                </a:schemeClr>
              </a:solidFill>
              <a:effectLst/>
              <a:latin typeface="Comic Sans MS" pitchFamily="66"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rgbClr val="92D050"/>
                </a:solidFill>
                <a:effectLst/>
                <a:latin typeface="Comic Sans MS" pitchFamily="66" charset="0"/>
                <a:ea typeface="Times New Roman" pitchFamily="18" charset="0"/>
                <a:cs typeface="Times New Roman" pitchFamily="18" charset="0"/>
              </a:rPr>
              <a:t>Are there any magical numbers in the story?</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rgbClr val="92D050"/>
                </a:solidFill>
                <a:latin typeface="Comic Sans MS" pitchFamily="66" charset="0"/>
                <a:cs typeface="Times New Roman" pitchFamily="18" charset="0"/>
              </a:rPr>
              <a:t>No</a:t>
            </a:r>
          </a:p>
          <a:p>
            <a:pPr marL="0" marR="0" lvl="0" indent="0" algn="l" defTabSz="914400" rtl="0" eaLnBrk="0" fontAlgn="base" latinLnBrk="0" hangingPunct="0">
              <a:lnSpc>
                <a:spcPct val="100000"/>
              </a:lnSpc>
              <a:spcBef>
                <a:spcPct val="0"/>
              </a:spcBef>
              <a:spcAft>
                <a:spcPct val="0"/>
              </a:spcAft>
              <a:buClrTx/>
              <a:buSzTx/>
              <a:tabLst/>
            </a:pPr>
            <a:endParaRPr kumimoji="0" lang="en-AU" sz="1400" i="0" u="none" strike="noStrike" cap="none" normalizeH="0" baseline="0" dirty="0" smtClean="0">
              <a:ln>
                <a:noFill/>
              </a:ln>
              <a:solidFill>
                <a:srgbClr val="92D05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chemeClr val="accent4">
                    <a:lumMod val="75000"/>
                  </a:schemeClr>
                </a:solidFill>
                <a:effectLst/>
                <a:latin typeface="Comic Sans MS" pitchFamily="66" charset="0"/>
                <a:ea typeface="Times New Roman" pitchFamily="18" charset="0"/>
                <a:cs typeface="Times New Roman" pitchFamily="18" charset="0"/>
              </a:rPr>
              <a:t>What is the good deed happening in the story</a:t>
            </a:r>
            <a:r>
              <a:rPr kumimoji="0" lang="en-AU" sz="1400" i="0" u="none" strike="noStrike" cap="none" normalizeH="0" baseline="0" dirty="0" smtClean="0">
                <a:ln>
                  <a:noFill/>
                </a:ln>
                <a:solidFill>
                  <a:schemeClr val="accent4">
                    <a:lumMod val="75000"/>
                  </a:schemeClr>
                </a:solidFill>
                <a:effectLst/>
                <a:latin typeface="Comic Sans MS" pitchFamily="66"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chemeClr val="accent4">
                    <a:lumMod val="75000"/>
                  </a:schemeClr>
                </a:solidFill>
                <a:latin typeface="Comic Sans MS" pitchFamily="66" charset="0"/>
                <a:cs typeface="Times New Roman" pitchFamily="18" charset="0"/>
              </a:rPr>
              <a:t>Rumplestiltskin spins the straw into gold.</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chemeClr val="accent4">
                    <a:lumMod val="75000"/>
                  </a:schemeClr>
                </a:solidFill>
                <a:latin typeface="Comic Sans MS" pitchFamily="66" charset="0"/>
                <a:cs typeface="Times New Roman" pitchFamily="18" charset="0"/>
              </a:rPr>
              <a:t>.</a:t>
            </a:r>
            <a:endParaRPr kumimoji="0" lang="en-AU" sz="1400" i="0" u="none" strike="noStrike" cap="none" normalizeH="0" baseline="0" dirty="0" smtClean="0">
              <a:ln>
                <a:noFill/>
              </a:ln>
              <a:solidFill>
                <a:schemeClr val="accent4">
                  <a:lumMod val="7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chemeClr val="accent1">
                    <a:lumMod val="75000"/>
                  </a:schemeClr>
                </a:solidFill>
                <a:effectLst/>
                <a:latin typeface="Comic Sans MS" pitchFamily="66" charset="0"/>
                <a:ea typeface="Times New Roman" pitchFamily="18" charset="0"/>
                <a:cs typeface="Times New Roman" pitchFamily="18" charset="0"/>
              </a:rPr>
              <a:t>What is the bad or evil deed happening in the story</a:t>
            </a:r>
            <a:r>
              <a:rPr kumimoji="0" lang="en-AU" sz="1400" i="0" u="none" strike="noStrike" cap="none" normalizeH="0" baseline="0" dirty="0" smtClean="0">
                <a:ln>
                  <a:noFill/>
                </a:ln>
                <a:solidFill>
                  <a:schemeClr val="accent1">
                    <a:lumMod val="75000"/>
                  </a:schemeClr>
                </a:solidFill>
                <a:effectLst/>
                <a:latin typeface="Comic Sans MS" pitchFamily="66"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chemeClr val="accent1">
                    <a:lumMod val="75000"/>
                  </a:schemeClr>
                </a:solidFill>
                <a:latin typeface="Comic Sans MS" pitchFamily="66" charset="0"/>
                <a:ea typeface="Times New Roman" pitchFamily="18" charset="0"/>
                <a:cs typeface="Times New Roman" pitchFamily="18" charset="0"/>
              </a:rPr>
              <a:t>Rumplestiltskin tries to con the millers daughter. </a:t>
            </a:r>
          </a:p>
          <a:p>
            <a:pPr marL="0" marR="0" lvl="0" indent="0" algn="l" defTabSz="914400" rtl="0" eaLnBrk="0" fontAlgn="base" latinLnBrk="0" hangingPunct="0">
              <a:lnSpc>
                <a:spcPct val="100000"/>
              </a:lnSpc>
              <a:spcBef>
                <a:spcPct val="0"/>
              </a:spcBef>
              <a:spcAft>
                <a:spcPct val="0"/>
              </a:spcAft>
              <a:buClrTx/>
              <a:buSzTx/>
              <a:tabLst/>
            </a:pPr>
            <a:endParaRPr kumimoji="0" lang="en-AU" sz="1400" i="0" u="none" strike="noStrike" cap="none" normalizeH="0" baseline="0" dirty="0" smtClean="0">
              <a:ln>
                <a:noFill/>
              </a:ln>
              <a:solidFill>
                <a:srgbClr val="990099"/>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rgbClr val="990099"/>
                </a:solidFill>
                <a:effectLst/>
                <a:latin typeface="Comic Sans MS" pitchFamily="66" charset="0"/>
                <a:ea typeface="Times New Roman" pitchFamily="18" charset="0"/>
                <a:cs typeface="Times New Roman" pitchFamily="18" charset="0"/>
              </a:rPr>
              <a:t>Is there a conflict between any of the characters in the story</a:t>
            </a:r>
            <a:r>
              <a:rPr kumimoji="0" lang="en-AU" sz="1400" i="0" u="none" strike="noStrike" cap="none" normalizeH="0" baseline="0" dirty="0" smtClean="0">
                <a:ln>
                  <a:noFill/>
                </a:ln>
                <a:solidFill>
                  <a:srgbClr val="990099"/>
                </a:solidFill>
                <a:effectLst/>
                <a:latin typeface="Comic Sans MS" pitchFamily="66"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rgbClr val="990099"/>
                </a:solidFill>
                <a:latin typeface="Comic Sans MS" pitchFamily="66" charset="0"/>
                <a:cs typeface="Times New Roman" pitchFamily="18" charset="0"/>
              </a:rPr>
              <a:t>Yes </a:t>
            </a:r>
          </a:p>
          <a:p>
            <a:pPr marL="0" marR="0" lvl="0" indent="0" algn="l" defTabSz="914400" rtl="0" eaLnBrk="0" fontAlgn="base" latinLnBrk="0" hangingPunct="0">
              <a:lnSpc>
                <a:spcPct val="100000"/>
              </a:lnSpc>
              <a:spcBef>
                <a:spcPct val="0"/>
              </a:spcBef>
              <a:spcAft>
                <a:spcPct val="0"/>
              </a:spcAft>
              <a:buClrTx/>
              <a:buSzTx/>
              <a:tabLst/>
            </a:pPr>
            <a:endParaRPr kumimoji="0" lang="en-AU" sz="1400" i="0" u="none" strike="noStrike" cap="none" normalizeH="0" baseline="0" dirty="0" smtClean="0">
              <a:ln>
                <a:noFill/>
              </a:ln>
              <a:solidFill>
                <a:schemeClr val="accent2"/>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chemeClr val="accent2"/>
                </a:solidFill>
                <a:effectLst/>
                <a:latin typeface="Comic Sans MS" pitchFamily="66" charset="0"/>
                <a:ea typeface="Times New Roman" pitchFamily="18" charset="0"/>
                <a:cs typeface="Times New Roman" pitchFamily="18" charset="0"/>
              </a:rPr>
              <a:t>How is the conflict resolved</a:t>
            </a:r>
            <a:r>
              <a:rPr kumimoji="0" lang="en-AU" sz="1400" i="0" u="none" strike="noStrike" cap="none" normalizeH="0" baseline="0" dirty="0" smtClean="0">
                <a:ln>
                  <a:noFill/>
                </a:ln>
                <a:solidFill>
                  <a:schemeClr val="accent2"/>
                </a:solidFill>
                <a:effectLst/>
                <a:latin typeface="Comic Sans MS" pitchFamily="66"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chemeClr val="accent2"/>
                </a:solidFill>
                <a:latin typeface="Comic Sans MS" pitchFamily="66" charset="0"/>
                <a:cs typeface="Times New Roman" pitchFamily="18" charset="0"/>
              </a:rPr>
              <a:t>The queen discovers rumplestiltskin’s name.</a:t>
            </a:r>
            <a:endParaRPr kumimoji="0" lang="en-AU" sz="1400" i="0" u="none" strike="noStrike" cap="none" normalizeH="0" baseline="0" dirty="0" smtClean="0">
              <a:ln>
                <a:noFill/>
              </a:ln>
              <a:solidFill>
                <a:schemeClr val="accent2"/>
              </a:solidFill>
              <a:effectLst/>
              <a:latin typeface="Arial" pitchFamily="34" charset="0"/>
              <a:cs typeface="Arial" pitchFamily="34" charset="0"/>
            </a:endParaRPr>
          </a:p>
        </p:txBody>
      </p:sp>
    </p:spTree>
  </p:cSld>
  <p:clrMapOvr>
    <a:masterClrMapping/>
  </p:clrMapOvr>
  <p:transition>
    <p:push dir="d"/>
    <p:sndAc>
      <p:stSnd>
        <p:snd r:embed="rId2" name="laser.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182</TotalTime>
  <Words>524</Words>
  <Application>Microsoft Office PowerPoint</Application>
  <PresentationFormat>On-screen Show (4:3)</PresentationFormat>
  <Paragraphs>61</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Oriel</vt:lpstr>
      <vt:lpstr>WEB QUEST</vt:lpstr>
      <vt:lpstr>Slide 2</vt:lpstr>
      <vt:lpstr>Slide 3</vt:lpstr>
      <vt:lpstr>Slide 4</vt:lpstr>
      <vt:lpstr>Slide 5</vt:lpstr>
      <vt:lpstr>Slide 6</vt:lpstr>
      <vt:lpstr>Slide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QUEST</dc:title>
  <dc:creator>Education</dc:creator>
  <cp:lastModifiedBy>Education</cp:lastModifiedBy>
  <cp:revision>20</cp:revision>
  <dcterms:created xsi:type="dcterms:W3CDTF">2010-11-22T22:39:13Z</dcterms:created>
  <dcterms:modified xsi:type="dcterms:W3CDTF">2010-11-24T04:04:16Z</dcterms:modified>
</cp:coreProperties>
</file>